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0" r:id="rId1"/>
  </p:sldMasterIdLst>
  <p:notesMasterIdLst>
    <p:notesMasterId r:id="rId13"/>
  </p:notesMasterIdLst>
  <p:sldIdLst>
    <p:sldId id="257" r:id="rId2"/>
    <p:sldId id="258" r:id="rId3"/>
    <p:sldId id="262" r:id="rId4"/>
    <p:sldId id="260" r:id="rId5"/>
    <p:sldId id="267" r:id="rId6"/>
    <p:sldId id="268" r:id="rId7"/>
    <p:sldId id="269" r:id="rId8"/>
    <p:sldId id="263" r:id="rId9"/>
    <p:sldId id="27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4"/>
    <p:restoredTop sz="94617"/>
  </p:normalViewPr>
  <p:slideViewPr>
    <p:cSldViewPr snapToGrid="0" snapToObjects="1">
      <p:cViewPr varScale="1">
        <p:scale>
          <a:sx n="203" d="100"/>
          <a:sy n="203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5956B-3050-2346-B493-C063952A0D87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F19A7-2F11-5E4C-8D43-AB0123CF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BC17-C783-9641-A155-14536A7BBA79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8505"/>
            <a:ext cx="9144000" cy="136382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Confirmation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858" y="3348260"/>
            <a:ext cx="5542767" cy="123845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Gauss-Hermite Decomposition towards Quantifying Spectral Line-Profile Variability in Radial Velocity Detection of Exoplanets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2773" y="4697592"/>
            <a:ext cx="10736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Jinglin </a:t>
            </a:r>
            <a:r>
              <a:rPr lang="en-US" dirty="0" smtClean="0">
                <a:solidFill>
                  <a:schemeClr val="bg1"/>
                </a:solidFill>
              </a:rPr>
              <a:t>Zhao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Supervisor: Chris </a:t>
            </a:r>
            <a:r>
              <a:rPr lang="en-US" dirty="0" err="1" smtClean="0">
                <a:solidFill>
                  <a:schemeClr val="bg1"/>
                </a:solidFill>
              </a:rPr>
              <a:t>Tinney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Co-supervisor: Robert </a:t>
            </a:r>
            <a:r>
              <a:rPr lang="en-US" dirty="0" err="1" smtClean="0">
                <a:solidFill>
                  <a:schemeClr val="bg1"/>
                </a:solidFill>
              </a:rPr>
              <a:t>Wittenmyer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96" y="5842674"/>
            <a:ext cx="4365147" cy="74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3" y="5871368"/>
            <a:ext cx="2849153" cy="74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613" y="5870658"/>
            <a:ext cx="1700416" cy="7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</a:t>
            </a:r>
            <a:r>
              <a:rPr lang="en-US" b="1" dirty="0" smtClean="0"/>
              <a:t>3: Wolf 1061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764"/>
            <a:ext cx="10515600" cy="1325563"/>
          </a:xfrm>
        </p:spPr>
        <p:txBody>
          <a:bodyPr/>
          <a:lstStyle/>
          <a:p>
            <a:r>
              <a:rPr lang="en-US" dirty="0"/>
              <a:t>Detection of Exoplanets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536"/>
            <a:ext cx="10515600" cy="4351338"/>
          </a:xfrm>
        </p:spPr>
        <p:txBody>
          <a:bodyPr/>
          <a:lstStyle/>
          <a:p>
            <a:r>
              <a:rPr lang="en-US" sz="2400" dirty="0" smtClean="0"/>
              <a:t>To date </a:t>
            </a:r>
          </a:p>
          <a:p>
            <a:pPr lvl="1"/>
            <a:r>
              <a:rPr lang="en-US" sz="2000" dirty="0" smtClean="0"/>
              <a:t>3509 exoplanets 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(3576)</a:t>
            </a:r>
          </a:p>
          <a:p>
            <a:pPr lvl="2"/>
            <a:r>
              <a:rPr lang="en-US" sz="1800" dirty="0" smtClean="0"/>
              <a:t>584 </a:t>
            </a:r>
            <a:r>
              <a:rPr lang="en-US" sz="1800" dirty="0"/>
              <a:t>multiple planet </a:t>
            </a:r>
            <a:r>
              <a:rPr lang="en-US" sz="1800" dirty="0" smtClean="0"/>
              <a:t>systems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i-FI" sz="1000" dirty="0" smtClean="0">
                <a:solidFill>
                  <a:schemeClr val="bg1">
                    <a:lumMod val="65000"/>
                  </a:schemeClr>
                </a:solidFill>
              </a:rPr>
              <a:t>602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0" y="2434435"/>
            <a:ext cx="5425942" cy="412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42" y="2434435"/>
            <a:ext cx="5432205" cy="4133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0496" y="6563639"/>
            <a:ext cx="5657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NASA EXOPLANET ARCHIVE -- https://</a:t>
            </a:r>
            <a:r>
              <a:rPr lang="en-US" sz="1200" dirty="0" err="1" smtClean="0">
                <a:solidFill>
                  <a:schemeClr val="bg1"/>
                </a:solidFill>
              </a:rPr>
              <a:t>exoplanetarchive.ipac.caltech.edu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</a:rPr>
              <a:t>exoplanetplots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6128" y="1109610"/>
            <a:ext cx="567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Future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Search </a:t>
            </a:r>
            <a:r>
              <a:rPr lang="en-US" sz="2000" dirty="0"/>
              <a:t>for low-mass planets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recise characterization </a:t>
            </a:r>
            <a:r>
              <a:rPr lang="en-US" sz="2000" dirty="0"/>
              <a:t>of </a:t>
            </a:r>
            <a:r>
              <a:rPr lang="en-US" sz="2000" dirty="0" smtClean="0"/>
              <a:t>exoplanets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52395" y="2974932"/>
            <a:ext cx="1334021" cy="38830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66589" y="4179518"/>
            <a:ext cx="1334021" cy="38830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Velocity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1690688"/>
            <a:ext cx="5649296" cy="4236972"/>
          </a:xfrm>
          <a:prstGeom prst="rect">
            <a:avLst/>
          </a:prstGeom>
        </p:spPr>
      </p:pic>
      <p:pic>
        <p:nvPicPr>
          <p:cNvPr id="5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8037" cy="42369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4822" y="618035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http://</a:t>
            </a:r>
            <a:r>
              <a:rPr lang="en-US" sz="1100" dirty="0" err="1" smtClean="0">
                <a:solidFill>
                  <a:schemeClr val="bg1"/>
                </a:solidFill>
              </a:rPr>
              <a:t>faculty.uca.edu</a:t>
            </a:r>
            <a:r>
              <a:rPr lang="en-US" sz="1100" dirty="0" smtClean="0">
                <a:solidFill>
                  <a:schemeClr val="bg1"/>
                </a:solidFill>
              </a:rPr>
              <a:t>/</a:t>
            </a:r>
            <a:r>
              <a:rPr lang="en-US" sz="1100" dirty="0" err="1" smtClean="0">
                <a:solidFill>
                  <a:schemeClr val="bg1"/>
                </a:solidFill>
              </a:rPr>
              <a:t>njaustin</a:t>
            </a:r>
            <a:r>
              <a:rPr lang="en-US" sz="1100" dirty="0" smtClean="0">
                <a:solidFill>
                  <a:schemeClr val="bg1"/>
                </a:solidFill>
              </a:rPr>
              <a:t>/PHYS1401/Laboratory/</a:t>
            </a:r>
            <a:r>
              <a:rPr lang="en-US" sz="1100" dirty="0" err="1" smtClean="0">
                <a:solidFill>
                  <a:schemeClr val="bg1"/>
                </a:solidFill>
              </a:rPr>
              <a:t>exoplanet.html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Stellar Jitter</a:t>
            </a:r>
            <a:endParaRPr lang="en-US" sz="4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Sunspots and starspots</a:t>
            </a:r>
          </a:p>
          <a:p>
            <a:r>
              <a:rPr lang="en-US" smtClean="0"/>
              <a:t>Faculae</a:t>
            </a:r>
          </a:p>
          <a:p>
            <a:r>
              <a:rPr lang="en-US" smtClean="0"/>
              <a:t>Plages</a:t>
            </a:r>
          </a:p>
          <a:p>
            <a:r>
              <a:rPr lang="en-US" smtClean="0"/>
              <a:t>Flares</a:t>
            </a:r>
          </a:p>
          <a:p>
            <a:r>
              <a:rPr lang="en-US" smtClean="0"/>
              <a:t>Stellar granulation</a:t>
            </a:r>
          </a:p>
          <a:p>
            <a:r>
              <a:rPr lang="en-US" smtClean="0"/>
              <a:t>Stellar oscillations</a:t>
            </a:r>
          </a:p>
          <a:p>
            <a:endParaRPr 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2" y="588446"/>
            <a:ext cx="4493406" cy="239244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91815" y="5091830"/>
            <a:ext cx="3695178" cy="1561122"/>
          </a:xfrm>
        </p:spPr>
        <p:txBody>
          <a:bodyPr/>
          <a:lstStyle/>
          <a:p>
            <a:r>
              <a:rPr lang="en-US" dirty="0" err="1"/>
              <a:t>RV</a:t>
            </a:r>
            <a:r>
              <a:rPr lang="en-US" baseline="-25000" dirty="0" err="1"/>
              <a:t>obs</a:t>
            </a:r>
            <a:r>
              <a:rPr lang="en-US" dirty="0"/>
              <a:t>= </a:t>
            </a:r>
            <a:r>
              <a:rPr lang="en-US" dirty="0" err="1"/>
              <a:t>RV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rgbClr val="FF0000"/>
                </a:solidFill>
              </a:rPr>
              <a:t>jitter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Comparable amplitude and timescale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89238" y="3385498"/>
            <a:ext cx="3681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Dark spot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Flux imbalance on stellar disc</a:t>
            </a:r>
            <a:r>
              <a:rPr lang="en-US" sz="1400" dirty="0" smtClean="0">
                <a:effectLst/>
                <a:latin typeface="Helvetica" charset="0"/>
                <a:sym typeface="Wingdings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Spectral line asymmetry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Radial velocity variation (i.e. jitter)</a:t>
            </a:r>
            <a:endParaRPr lang="en-US" sz="1400" dirty="0" smtClean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rthonormal </a:t>
            </a:r>
            <a:r>
              <a:rPr lang="en-US" dirty="0"/>
              <a:t>B</a:t>
            </a:r>
            <a:r>
              <a:rPr lang="en-US" dirty="0" smtClean="0"/>
              <a:t>asis: Hermite 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5649"/>
                <a:ext cx="10515600" cy="519830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Hermite polynomial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AU" b="0" i="1" smtClean="0">
                        <a:latin typeface="Cambria Math" charset="0"/>
                      </a:rPr>
                      <m:t>(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  <m:r>
                      <a:rPr lang="en-AU" b="0" i="1" smtClean="0">
                        <a:latin typeface="Cambria Math" charset="0"/>
                      </a:rPr>
                      <m:t>)=1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=2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=4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−2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=8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−12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=16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−48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+12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=32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−160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+120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marL="457200" lvl="1" indent="0">
                  <a:buNone/>
                </a:pPr>
                <a:r>
                  <a:rPr lang="en-AU" dirty="0" smtClean="0"/>
                  <a:t>…</a:t>
                </a:r>
              </a:p>
              <a:p>
                <a:r>
                  <a:rPr lang="en-AU" b="0" dirty="0" smtClean="0"/>
                  <a:t>Hermite functions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!</m:t>
                            </m:r>
                            <m:rad>
                              <m:radPr>
                                <m:degHide m:val="on"/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AU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r>
                      <a:rPr lang="en-AU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⁡{</m:t>
                    </m:r>
                    <m:r>
                      <a:rPr lang="el-GR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AU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/2</m:t>
                    </m:r>
                    <m:r>
                      <a:rPr lang="en-AU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AU" dirty="0">
                  <a:solidFill>
                    <a:schemeClr val="accent3"/>
                  </a:solidFill>
                </a:endParaRPr>
              </a:p>
              <a:p>
                <a:r>
                  <a:rPr lang="en-AU" dirty="0" smtClean="0"/>
                  <a:t>Generalized </a:t>
                </a:r>
                <a:r>
                  <a:rPr lang="en-AU" dirty="0"/>
                  <a:t>Hermite functions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AU" i="1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AU" i="1">
                                        <a:solidFill>
                                          <a:schemeClr val="accent6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AU" i="1">
                                        <a:solidFill>
                                          <a:schemeClr val="accent6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1/4</m:t>
                        </m:r>
                      </m:sup>
                    </m:sSup>
                    <m:f>
                      <m:fPr>
                        <m:ctrlP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!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AU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AU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AU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l-GR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AU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  <m:r>
                                      <a:rPr lang="en-AU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AU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AU" dirty="0" smtClean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5649"/>
                <a:ext cx="10515600" cy="5198302"/>
              </a:xfrm>
              <a:blipFill rotWithShape="0">
                <a:blip r:embed="rId2"/>
                <a:stretch>
                  <a:fillRect l="-92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76" y="1250827"/>
            <a:ext cx="4822092" cy="36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mr-IN" dirty="0" smtClean="0"/>
              <a:t>–</a:t>
            </a:r>
            <a:r>
              <a:rPr lang="en-US" dirty="0" smtClean="0"/>
              <a:t> Line-profile </a:t>
            </a:r>
            <a:r>
              <a:rPr lang="en-US" dirty="0" smtClean="0"/>
              <a:t>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085584"/>
            <a:ext cx="5671393" cy="37828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32" y="2085584"/>
            <a:ext cx="5674290" cy="37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46" y="4283616"/>
            <a:ext cx="2773431" cy="2080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2" y="147798"/>
            <a:ext cx="2790615" cy="2092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2" y="2178129"/>
            <a:ext cx="2790615" cy="209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7689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Test 1</a:t>
            </a:r>
            <a:r>
              <a:rPr lang="en-US" sz="4000" dirty="0" smtClean="0"/>
              <a:t>: </a:t>
            </a:r>
            <a:r>
              <a:rPr lang="en-US" sz="4000" dirty="0" smtClean="0"/>
              <a:t>End-to-end Simulations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1514" y="1501723"/>
                <a:ext cx="6204984" cy="36269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Input: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charset="0"/>
                          </a:rPr>
                          <m:t>jitter</m:t>
                        </m:r>
                      </m:sub>
                    </m:sSub>
                    <m:r>
                      <a:rPr lang="en-AU" sz="2000" b="0" i="1" smtClean="0">
                        <a:latin typeface="Cambria Math" charset="0"/>
                      </a:rPr>
                      <m:t> ~ 4</m:t>
                    </m:r>
                  </m:oMath>
                </a14:m>
                <a:r>
                  <a:rPr lang="en-US" sz="2000" dirty="0"/>
                  <a:t> m/s;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000" dirty="0"/>
                  <a:t> m/s;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=0.78</m:t>
                    </m:r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 </m:t>
                        </m:r>
                        <m:r>
                          <a:rPr lang="en-AU" sz="2000" b="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rot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sz="2400" b="0" dirty="0"/>
                  <a:t>Toy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𝑅𝑉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tot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𝑅𝑉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+</m:t>
                    </m:r>
                    <m:r>
                      <a:rPr lang="en-AU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AU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AU" b="0" dirty="0">
                  <a:solidFill>
                    <a:srgbClr val="FF0000"/>
                  </a:solidFill>
                </a:endParaRPr>
              </a:p>
              <a:p>
                <a:r>
                  <a:rPr lang="en-AU" sz="2400" b="0" dirty="0"/>
                  <a:t>Results</a:t>
                </a:r>
              </a:p>
              <a:p>
                <a:pPr lvl="1"/>
                <a:endParaRPr lang="en-AU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514" y="1501723"/>
                <a:ext cx="6204984" cy="3626917"/>
              </a:xfrm>
              <a:blipFill rotWithShape="0">
                <a:blip r:embed="rId5"/>
                <a:stretch>
                  <a:fillRect l="-13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890084"/>
                  </p:ext>
                </p:extLst>
              </p:nvPr>
            </p:nvGraphicFramePr>
            <p:xfrm>
              <a:off x="1151351" y="4367943"/>
              <a:ext cx="364743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81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b="1" i="1" smtClean="0">
                                    <a:latin typeface="Cambria Math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:r>
                            <a:rPr lang="en-US" sz="16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rot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/>
                            <a:t>)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3.0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3.4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0.71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0.76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2.9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baseline="0" dirty="0"/>
                            <a:t> 3.3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0.73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0.78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1.9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0.75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0.97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890084"/>
                  </p:ext>
                </p:extLst>
              </p:nvPr>
            </p:nvGraphicFramePr>
            <p:xfrm>
              <a:off x="1151351" y="4367943"/>
              <a:ext cx="364743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500" t="-78689" r="-20200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500" t="-78689" r="-10200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500" t="-78689" r="-2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3.0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3.4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0.71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0.76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2.9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baseline="0" dirty="0"/>
                            <a:t> 3.3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0.73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0.78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1.9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0.75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0.97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69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41168"/>
            <a:ext cx="4944152" cy="162232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 2</a:t>
            </a:r>
            <a:r>
              <a:rPr lang="en-US" dirty="0"/>
              <a:t>: </a:t>
            </a:r>
            <a:r>
              <a:rPr lang="en-US" dirty="0" smtClean="0"/>
              <a:t>M</a:t>
            </a:r>
            <a:r>
              <a:rPr lang="en-US" dirty="0" smtClean="0"/>
              <a:t>ultispectral </a:t>
            </a:r>
            <a:r>
              <a:rPr lang="en-US" dirty="0"/>
              <a:t>Periodogram </a:t>
            </a:r>
            <a:r>
              <a:rPr lang="en-US" dirty="0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930" y="1949886"/>
                <a:ext cx="4944151" cy="3785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u="sng" dirty="0"/>
                  <a:t>Simulations </a:t>
                </a:r>
                <a:r>
                  <a:rPr lang="en-AU" sz="2400" u="sng" dirty="0" smtClean="0"/>
                  <a:t>parameters</a:t>
                </a:r>
                <a:endParaRPr lang="en-AU" sz="2400" u="sng" dirty="0"/>
              </a:p>
              <a:p>
                <a:r>
                  <a:rPr lang="en-AU" sz="2000" dirty="0" smtClean="0"/>
                  <a:t>Star</a:t>
                </a:r>
                <a:endParaRPr lang="en-AU" sz="2000" dirty="0"/>
              </a:p>
              <a:p>
                <a:pPr lvl="1"/>
                <a:r>
                  <a:rPr lang="en-AU" sz="2000" dirty="0"/>
                  <a:t>Rotation period: 25 days</a:t>
                </a:r>
              </a:p>
              <a:p>
                <a:pPr lvl="1"/>
                <a:r>
                  <a:rPr lang="en-AU" sz="2000" dirty="0"/>
                  <a:t>Activity RV: amplitude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charset="0"/>
                      </a:rPr>
                      <m:t>~</m:t>
                    </m:r>
                  </m:oMath>
                </a14:m>
                <a:r>
                  <a:rPr lang="en-AU" sz="2000" dirty="0"/>
                  <a:t> 4.2 m/s</a:t>
                </a:r>
              </a:p>
              <a:p>
                <a:r>
                  <a:rPr lang="en-AU" sz="2000" dirty="0"/>
                  <a:t>One </a:t>
                </a:r>
                <a:r>
                  <a:rPr lang="en-AU" sz="2000" dirty="0" smtClean="0"/>
                  <a:t>Planet</a:t>
                </a:r>
                <a:endParaRPr lang="en-AU" sz="2000" dirty="0"/>
              </a:p>
              <a:p>
                <a:pPr lvl="1"/>
                <a:r>
                  <a:rPr lang="en-AU" sz="2000" dirty="0"/>
                  <a:t>RV amplitude: 3 m/s</a:t>
                </a:r>
              </a:p>
              <a:p>
                <a:pPr lvl="1"/>
                <a:r>
                  <a:rPr lang="en-AU" sz="2000" dirty="0"/>
                  <a:t>Orbital period: 40.45 days</a:t>
                </a:r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1949886"/>
                <a:ext cx="4944151" cy="3785419"/>
              </a:xfrm>
              <a:blipFill rotWithShape="0">
                <a:blip r:embed="rId2"/>
                <a:stretch>
                  <a:fillRect l="-1847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119503"/>
              </p:ext>
            </p:extLst>
          </p:nvPr>
        </p:nvGraphicFramePr>
        <p:xfrm>
          <a:off x="6092949" y="0"/>
          <a:ext cx="609905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525"/>
                <a:gridCol w="3049525"/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/>
                      <a:srcRect/>
                      <a:stretch>
                        <a:fillRect l="1000" t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/>
                      <a:srcRect/>
                      <a:stretch>
                        <a:fillRect l="1000" t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1000" b="1000"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30432"/>
              </p:ext>
            </p:extLst>
          </p:nvPr>
        </p:nvGraphicFramePr>
        <p:xfrm>
          <a:off x="494426" y="4754011"/>
          <a:ext cx="4703874" cy="164493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51937"/>
                <a:gridCol w="2351937"/>
              </a:tblGrid>
              <a:tr h="741976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Rest frame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500" b="0" dirty="0" smtClean="0">
                          <a:effectLst/>
                        </a:rPr>
                        <a:t>Planet and jitter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effectLst/>
                        </a:rPr>
                        <a:t>Even orders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b="0" dirty="0" smtClean="0">
                          <a:effectLst/>
                        </a:rPr>
                        <a:t>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976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Observed frame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Only 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700" b="1" dirty="0" smtClean="0">
                          <a:effectLst/>
                        </a:rPr>
                        <a:t>Odd orders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Planet and 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0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41169"/>
            <a:ext cx="4944152" cy="6483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 </a:t>
            </a:r>
            <a:r>
              <a:rPr lang="en-US" b="1" dirty="0" smtClean="0"/>
              <a:t>3</a:t>
            </a:r>
            <a:r>
              <a:rPr lang="en-US" dirty="0" smtClean="0"/>
              <a:t>: </a:t>
            </a:r>
            <a:r>
              <a:rPr lang="en-US" dirty="0"/>
              <a:t>Wolf 1061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929" y="1141957"/>
                <a:ext cx="4944151" cy="3785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u="sng" dirty="0"/>
                  <a:t>Simulations </a:t>
                </a:r>
                <a:r>
                  <a:rPr lang="en-AU" sz="2400" u="sng" dirty="0" smtClean="0"/>
                  <a:t>parameters</a:t>
                </a:r>
                <a:endParaRPr lang="en-AU" sz="2400" u="sng" dirty="0"/>
              </a:p>
              <a:p>
                <a:r>
                  <a:rPr lang="en-AU" sz="2000" dirty="0" smtClean="0"/>
                  <a:t>Star</a:t>
                </a:r>
                <a:endParaRPr lang="en-AU" sz="2000" dirty="0"/>
              </a:p>
              <a:p>
                <a:pPr lvl="1"/>
                <a:r>
                  <a:rPr lang="en-AU" sz="2000" dirty="0"/>
                  <a:t>Rotation period: 25 days</a:t>
                </a:r>
              </a:p>
              <a:p>
                <a:pPr lvl="1"/>
                <a:r>
                  <a:rPr lang="en-AU" sz="2000" dirty="0"/>
                  <a:t>Activity RV: amplitude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charset="0"/>
                      </a:rPr>
                      <m:t>~</m:t>
                    </m:r>
                  </m:oMath>
                </a14:m>
                <a:r>
                  <a:rPr lang="en-AU" sz="2000" dirty="0"/>
                  <a:t> 4.2 m/s</a:t>
                </a:r>
              </a:p>
              <a:p>
                <a:r>
                  <a:rPr lang="en-AU" sz="2000" dirty="0"/>
                  <a:t>One </a:t>
                </a:r>
                <a:r>
                  <a:rPr lang="en-AU" sz="2000" dirty="0" smtClean="0"/>
                  <a:t>Planet</a:t>
                </a:r>
                <a:endParaRPr lang="en-AU" sz="2000" dirty="0"/>
              </a:p>
              <a:p>
                <a:pPr lvl="1"/>
                <a:r>
                  <a:rPr lang="en-AU" sz="2000" dirty="0"/>
                  <a:t>RV amplitude: 3 m/s</a:t>
                </a:r>
              </a:p>
              <a:p>
                <a:pPr lvl="1"/>
                <a:r>
                  <a:rPr lang="en-AU" sz="2000" dirty="0"/>
                  <a:t>Orbital period: 40.45 days</a:t>
                </a:r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29" y="1141957"/>
                <a:ext cx="4944151" cy="3785419"/>
              </a:xfrm>
              <a:blipFill rotWithShape="0">
                <a:blip r:embed="rId2"/>
                <a:stretch>
                  <a:fillRect l="-1847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7286"/>
              </p:ext>
            </p:extLst>
          </p:nvPr>
        </p:nvGraphicFramePr>
        <p:xfrm>
          <a:off x="6092949" y="0"/>
          <a:ext cx="609905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525"/>
                <a:gridCol w="3049525"/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/>
                      <a:srcRect/>
                      <a:stretch>
                        <a:fillRect l="1000" t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/>
                      <a:srcRect/>
                      <a:stretch>
                        <a:fillRect l="1000" t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1000" b="1000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496827" y="2135689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17479" y="2135689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4969" y="4423777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17478" y="4423777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23758" y="6708451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05161" y="6713952"/>
            <a:ext cx="607513" cy="1252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day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</TotalTime>
  <Words>486</Words>
  <Application>Microsoft Macintosh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Cambria Math</vt:lpstr>
      <vt:lpstr>Helvetica</vt:lpstr>
      <vt:lpstr>Mangal</vt:lpstr>
      <vt:lpstr>Wingdings</vt:lpstr>
      <vt:lpstr>Arial</vt:lpstr>
      <vt:lpstr>Office Theme</vt:lpstr>
      <vt:lpstr>Confirmation Review</vt:lpstr>
      <vt:lpstr>Detection of Exoplanets</vt:lpstr>
      <vt:lpstr>Radial Velocity Detection</vt:lpstr>
      <vt:lpstr>Stellar Jitter</vt:lpstr>
      <vt:lpstr>Orthonormal Basis: Hermite functions</vt:lpstr>
      <vt:lpstr>Simulation – Line-profile Deformation</vt:lpstr>
      <vt:lpstr>Test 1: End-to-end Simulations</vt:lpstr>
      <vt:lpstr>Test 2: Multispectral Periodogram Analysis</vt:lpstr>
      <vt:lpstr>Test 3: Wolf 1061</vt:lpstr>
      <vt:lpstr>Test 3: Wolf 1061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Confirmation Review</dc:title>
  <dc:creator>Jinglin Zhao</dc:creator>
  <cp:lastModifiedBy>Jinglin Zhao</cp:lastModifiedBy>
  <cp:revision>18</cp:revision>
  <dcterms:created xsi:type="dcterms:W3CDTF">2017-09-14T01:29:20Z</dcterms:created>
  <dcterms:modified xsi:type="dcterms:W3CDTF">2017-09-14T13:26:16Z</dcterms:modified>
</cp:coreProperties>
</file>